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7" r:id="rId1"/>
  </p:sldMasterIdLst>
  <p:sldIdLst>
    <p:sldId id="257" r:id="rId2"/>
  </p:sldIdLst>
  <p:sldSz cx="12192000" cy="68580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C00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just format 1 - Dekorfär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just format 1 - Dekorfärg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just format 1 - Dekorfärg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just format 3 - Dekorfär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5D179A-CBB2-499E-A4B4-B88FEF6DFA43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9A97B320-129D-4123-813D-2AAD9D0AD6B7}">
      <dgm:prSet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sv-SE" b="1" dirty="0">
              <a:solidFill>
                <a:schemeClr val="tx1"/>
              </a:solidFill>
            </a:rPr>
            <a:t>Alla hjärtligt välkomna! </a:t>
          </a:r>
          <a:endParaRPr lang="sv-SE" dirty="0">
            <a:solidFill>
              <a:schemeClr val="tx1"/>
            </a:solidFill>
          </a:endParaRPr>
        </a:p>
      </dgm:t>
    </dgm:pt>
    <dgm:pt modelId="{D32EC338-4DC8-45BC-8374-F4DAD0A5427D}" type="parTrans" cxnId="{4DFB1E31-FDDF-4078-9838-D2C809261751}">
      <dgm:prSet/>
      <dgm:spPr/>
      <dgm:t>
        <a:bodyPr/>
        <a:lstStyle/>
        <a:p>
          <a:endParaRPr lang="sv-SE"/>
        </a:p>
      </dgm:t>
    </dgm:pt>
    <dgm:pt modelId="{F8E75A92-5AF9-43BB-B94D-A59D54C6A738}" type="sibTrans" cxnId="{4DFB1E31-FDDF-4078-9838-D2C809261751}">
      <dgm:prSet/>
      <dgm:spPr/>
      <dgm:t>
        <a:bodyPr/>
        <a:lstStyle/>
        <a:p>
          <a:endParaRPr lang="sv-SE"/>
        </a:p>
      </dgm:t>
    </dgm:pt>
    <dgm:pt modelId="{57441F51-D25E-40FB-AE5C-C5BD56AC8EBE}">
      <dgm:prSet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sv-SE" b="1" dirty="0">
              <a:solidFill>
                <a:schemeClr val="tx1"/>
              </a:solidFill>
            </a:rPr>
            <a:t>Viktigt att vi träffas och har skoj!</a:t>
          </a:r>
          <a:endParaRPr lang="sv-SE" dirty="0">
            <a:solidFill>
              <a:schemeClr val="tx1"/>
            </a:solidFill>
          </a:endParaRPr>
        </a:p>
      </dgm:t>
    </dgm:pt>
    <dgm:pt modelId="{1AC62068-7A28-44E0-BA66-84420210655A}" type="parTrans" cxnId="{C6A42E77-CBB2-49F2-9A6F-250A2A998F35}">
      <dgm:prSet/>
      <dgm:spPr/>
      <dgm:t>
        <a:bodyPr/>
        <a:lstStyle/>
        <a:p>
          <a:endParaRPr lang="sv-SE"/>
        </a:p>
      </dgm:t>
    </dgm:pt>
    <dgm:pt modelId="{1D7A9F81-3163-404F-9F11-418C7100355D}" type="sibTrans" cxnId="{C6A42E77-CBB2-49F2-9A6F-250A2A998F35}">
      <dgm:prSet/>
      <dgm:spPr/>
      <dgm:t>
        <a:bodyPr/>
        <a:lstStyle/>
        <a:p>
          <a:endParaRPr lang="sv-SE"/>
        </a:p>
      </dgm:t>
    </dgm:pt>
    <dgm:pt modelId="{A41483AB-5DFD-49F5-918A-A2C5952024F1}" type="pres">
      <dgm:prSet presAssocID="{565D179A-CBB2-499E-A4B4-B88FEF6DFA4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17DEE4A-77C8-44ED-9AF4-9B5635CFB0E3}" type="pres">
      <dgm:prSet presAssocID="{9A97B320-129D-4123-813D-2AAD9D0AD6B7}" presName="root" presStyleCnt="0"/>
      <dgm:spPr/>
    </dgm:pt>
    <dgm:pt modelId="{22F13B84-15A9-40D7-BB8E-C18C0D617AE1}" type="pres">
      <dgm:prSet presAssocID="{9A97B320-129D-4123-813D-2AAD9D0AD6B7}" presName="rootComposite" presStyleCnt="0"/>
      <dgm:spPr/>
    </dgm:pt>
    <dgm:pt modelId="{B7DF04CE-F7FC-41BE-A782-5DF1FA87D8C3}" type="pres">
      <dgm:prSet presAssocID="{9A97B320-129D-4123-813D-2AAD9D0AD6B7}" presName="rootText" presStyleLbl="node1" presStyleIdx="0" presStyleCnt="2" custLinFactY="-85773" custLinFactNeighborX="-236" custLinFactNeighborY="-100000"/>
      <dgm:spPr/>
    </dgm:pt>
    <dgm:pt modelId="{8F8861BD-9E1B-4B04-B73E-1E3DBA830373}" type="pres">
      <dgm:prSet presAssocID="{9A97B320-129D-4123-813D-2AAD9D0AD6B7}" presName="rootConnector" presStyleLbl="node1" presStyleIdx="0" presStyleCnt="2"/>
      <dgm:spPr/>
    </dgm:pt>
    <dgm:pt modelId="{6A932C94-8BEF-448A-B8AA-A806858F96D5}" type="pres">
      <dgm:prSet presAssocID="{9A97B320-129D-4123-813D-2AAD9D0AD6B7}" presName="childShape" presStyleCnt="0"/>
      <dgm:spPr/>
    </dgm:pt>
    <dgm:pt modelId="{E797F5E4-FFED-46E3-8898-271A5E2A68D6}" type="pres">
      <dgm:prSet presAssocID="{57441F51-D25E-40FB-AE5C-C5BD56AC8EBE}" presName="root" presStyleCnt="0"/>
      <dgm:spPr/>
    </dgm:pt>
    <dgm:pt modelId="{AB0E8855-51B1-47A0-800A-56A6A4D3960B}" type="pres">
      <dgm:prSet presAssocID="{57441F51-D25E-40FB-AE5C-C5BD56AC8EBE}" presName="rootComposite" presStyleCnt="0"/>
      <dgm:spPr/>
    </dgm:pt>
    <dgm:pt modelId="{626FD933-6618-46AE-9592-C01C82FC95D0}" type="pres">
      <dgm:prSet presAssocID="{57441F51-D25E-40FB-AE5C-C5BD56AC8EBE}" presName="rootText" presStyleLbl="node1" presStyleIdx="1" presStyleCnt="2" custLinFactNeighborX="28" custLinFactNeighborY="-24498"/>
      <dgm:spPr/>
    </dgm:pt>
    <dgm:pt modelId="{30A80992-CC1D-4413-A78F-1EB4F78E6989}" type="pres">
      <dgm:prSet presAssocID="{57441F51-D25E-40FB-AE5C-C5BD56AC8EBE}" presName="rootConnector" presStyleLbl="node1" presStyleIdx="1" presStyleCnt="2"/>
      <dgm:spPr/>
    </dgm:pt>
    <dgm:pt modelId="{C07F6CB4-F9A3-43B9-973F-7A0FD2AC65EC}" type="pres">
      <dgm:prSet presAssocID="{57441F51-D25E-40FB-AE5C-C5BD56AC8EBE}" presName="childShape" presStyleCnt="0"/>
      <dgm:spPr/>
    </dgm:pt>
  </dgm:ptLst>
  <dgm:cxnLst>
    <dgm:cxn modelId="{B865DC1D-0EBB-4158-B2B6-6FE0CD5F5A48}" type="presOf" srcId="{57441F51-D25E-40FB-AE5C-C5BD56AC8EBE}" destId="{30A80992-CC1D-4413-A78F-1EB4F78E6989}" srcOrd="1" destOrd="0" presId="urn:microsoft.com/office/officeart/2005/8/layout/hierarchy3"/>
    <dgm:cxn modelId="{7A933330-DFC1-4D42-8633-24E5D99AC465}" type="presOf" srcId="{9A97B320-129D-4123-813D-2AAD9D0AD6B7}" destId="{B7DF04CE-F7FC-41BE-A782-5DF1FA87D8C3}" srcOrd="0" destOrd="0" presId="urn:microsoft.com/office/officeart/2005/8/layout/hierarchy3"/>
    <dgm:cxn modelId="{4DFB1E31-FDDF-4078-9838-D2C809261751}" srcId="{565D179A-CBB2-499E-A4B4-B88FEF6DFA43}" destId="{9A97B320-129D-4123-813D-2AAD9D0AD6B7}" srcOrd="0" destOrd="0" parTransId="{D32EC338-4DC8-45BC-8374-F4DAD0A5427D}" sibTransId="{F8E75A92-5AF9-43BB-B94D-A59D54C6A738}"/>
    <dgm:cxn modelId="{C6A42E77-CBB2-49F2-9A6F-250A2A998F35}" srcId="{565D179A-CBB2-499E-A4B4-B88FEF6DFA43}" destId="{57441F51-D25E-40FB-AE5C-C5BD56AC8EBE}" srcOrd="1" destOrd="0" parTransId="{1AC62068-7A28-44E0-BA66-84420210655A}" sibTransId="{1D7A9F81-3163-404F-9F11-418C7100355D}"/>
    <dgm:cxn modelId="{EE3EAE9D-54BF-475B-926E-1CFC342AF1B6}" type="presOf" srcId="{9A97B320-129D-4123-813D-2AAD9D0AD6B7}" destId="{8F8861BD-9E1B-4B04-B73E-1E3DBA830373}" srcOrd="1" destOrd="0" presId="urn:microsoft.com/office/officeart/2005/8/layout/hierarchy3"/>
    <dgm:cxn modelId="{E6143BBE-F66F-441B-AB20-AAE1460E3CD4}" type="presOf" srcId="{565D179A-CBB2-499E-A4B4-B88FEF6DFA43}" destId="{A41483AB-5DFD-49F5-918A-A2C5952024F1}" srcOrd="0" destOrd="0" presId="urn:microsoft.com/office/officeart/2005/8/layout/hierarchy3"/>
    <dgm:cxn modelId="{8E5221D8-1F0C-416C-B9E7-A728D0E84591}" type="presOf" srcId="{57441F51-D25E-40FB-AE5C-C5BD56AC8EBE}" destId="{626FD933-6618-46AE-9592-C01C82FC95D0}" srcOrd="0" destOrd="0" presId="urn:microsoft.com/office/officeart/2005/8/layout/hierarchy3"/>
    <dgm:cxn modelId="{B45C589B-E459-4013-AA5D-7E9753CFF2A6}" type="presParOf" srcId="{A41483AB-5DFD-49F5-918A-A2C5952024F1}" destId="{117DEE4A-77C8-44ED-9AF4-9B5635CFB0E3}" srcOrd="0" destOrd="0" presId="urn:microsoft.com/office/officeart/2005/8/layout/hierarchy3"/>
    <dgm:cxn modelId="{E2F2BDEE-8143-4CC3-843E-D694F2A45641}" type="presParOf" srcId="{117DEE4A-77C8-44ED-9AF4-9B5635CFB0E3}" destId="{22F13B84-15A9-40D7-BB8E-C18C0D617AE1}" srcOrd="0" destOrd="0" presId="urn:microsoft.com/office/officeart/2005/8/layout/hierarchy3"/>
    <dgm:cxn modelId="{784F7C3B-EDA7-451C-B1EA-CDED49CEE730}" type="presParOf" srcId="{22F13B84-15A9-40D7-BB8E-C18C0D617AE1}" destId="{B7DF04CE-F7FC-41BE-A782-5DF1FA87D8C3}" srcOrd="0" destOrd="0" presId="urn:microsoft.com/office/officeart/2005/8/layout/hierarchy3"/>
    <dgm:cxn modelId="{58E3D162-909D-4F87-BF30-C0068C3412B2}" type="presParOf" srcId="{22F13B84-15A9-40D7-BB8E-C18C0D617AE1}" destId="{8F8861BD-9E1B-4B04-B73E-1E3DBA830373}" srcOrd="1" destOrd="0" presId="urn:microsoft.com/office/officeart/2005/8/layout/hierarchy3"/>
    <dgm:cxn modelId="{E75312FA-B3F8-492E-9D48-CF08C509B110}" type="presParOf" srcId="{117DEE4A-77C8-44ED-9AF4-9B5635CFB0E3}" destId="{6A932C94-8BEF-448A-B8AA-A806858F96D5}" srcOrd="1" destOrd="0" presId="urn:microsoft.com/office/officeart/2005/8/layout/hierarchy3"/>
    <dgm:cxn modelId="{AF85C7B1-21E4-4880-8D01-3EAB8C0D1B6B}" type="presParOf" srcId="{A41483AB-5DFD-49F5-918A-A2C5952024F1}" destId="{E797F5E4-FFED-46E3-8898-271A5E2A68D6}" srcOrd="1" destOrd="0" presId="urn:microsoft.com/office/officeart/2005/8/layout/hierarchy3"/>
    <dgm:cxn modelId="{D48957CB-CF2F-425A-A5DB-D6F752C83BE8}" type="presParOf" srcId="{E797F5E4-FFED-46E3-8898-271A5E2A68D6}" destId="{AB0E8855-51B1-47A0-800A-56A6A4D3960B}" srcOrd="0" destOrd="0" presId="urn:microsoft.com/office/officeart/2005/8/layout/hierarchy3"/>
    <dgm:cxn modelId="{284AFE01-054B-456D-88B2-B0009861322D}" type="presParOf" srcId="{AB0E8855-51B1-47A0-800A-56A6A4D3960B}" destId="{626FD933-6618-46AE-9592-C01C82FC95D0}" srcOrd="0" destOrd="0" presId="urn:microsoft.com/office/officeart/2005/8/layout/hierarchy3"/>
    <dgm:cxn modelId="{6CD896AE-0E96-4140-9A72-B1E2361E9CAF}" type="presParOf" srcId="{AB0E8855-51B1-47A0-800A-56A6A4D3960B}" destId="{30A80992-CC1D-4413-A78F-1EB4F78E6989}" srcOrd="1" destOrd="0" presId="urn:microsoft.com/office/officeart/2005/8/layout/hierarchy3"/>
    <dgm:cxn modelId="{326457A1-4E6F-4C99-886C-5754352567F0}" type="presParOf" srcId="{E797F5E4-FFED-46E3-8898-271A5E2A68D6}" destId="{C07F6CB4-F9A3-43B9-973F-7A0FD2AC65EC}" srcOrd="1" destOrd="0" presId="urn:microsoft.com/office/officeart/2005/8/layout/hierarchy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DF04CE-F7FC-41BE-A782-5DF1FA87D8C3}">
      <dsp:nvSpPr>
        <dsp:cNvPr id="0" name=""/>
        <dsp:cNvSpPr/>
      </dsp:nvSpPr>
      <dsp:spPr>
        <a:xfrm>
          <a:off x="0" y="0"/>
          <a:ext cx="1597927" cy="798963"/>
        </a:xfrm>
        <a:prstGeom prst="roundRect">
          <a:avLst>
            <a:gd name="adj" fmla="val 10000"/>
          </a:avLst>
        </a:prstGeom>
        <a:solidFill>
          <a:srgbClr val="92D050"/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b="1" kern="1200" dirty="0">
              <a:solidFill>
                <a:schemeClr val="tx1"/>
              </a:solidFill>
            </a:rPr>
            <a:t>Alla hjärtligt välkomna! </a:t>
          </a:r>
          <a:endParaRPr lang="sv-SE" sz="1800" kern="1200" dirty="0">
            <a:solidFill>
              <a:schemeClr val="tx1"/>
            </a:solidFill>
          </a:endParaRPr>
        </a:p>
      </dsp:txBody>
      <dsp:txXfrm>
        <a:off x="23401" y="23401"/>
        <a:ext cx="1551125" cy="752161"/>
      </dsp:txXfrm>
    </dsp:sp>
    <dsp:sp modelId="{626FD933-6618-46AE-9592-C01C82FC95D0}">
      <dsp:nvSpPr>
        <dsp:cNvPr id="0" name=""/>
        <dsp:cNvSpPr/>
      </dsp:nvSpPr>
      <dsp:spPr>
        <a:xfrm>
          <a:off x="1998287" y="4952"/>
          <a:ext cx="1597927" cy="798963"/>
        </a:xfrm>
        <a:prstGeom prst="roundRect">
          <a:avLst>
            <a:gd name="adj" fmla="val 10000"/>
          </a:avLst>
        </a:prstGeom>
        <a:solidFill>
          <a:srgbClr val="92D050"/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b="1" kern="1200" dirty="0">
              <a:solidFill>
                <a:schemeClr val="tx1"/>
              </a:solidFill>
            </a:rPr>
            <a:t>Viktigt att vi träffas och har skoj!</a:t>
          </a:r>
          <a:endParaRPr lang="sv-SE" sz="1800" kern="1200" dirty="0">
            <a:solidFill>
              <a:schemeClr val="tx1"/>
            </a:solidFill>
          </a:endParaRPr>
        </a:p>
      </dsp:txBody>
      <dsp:txXfrm>
        <a:off x="2021688" y="28353"/>
        <a:ext cx="1551125" cy="7521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362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42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8065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050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66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233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39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63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701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53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195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112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image" Target="../media/image8.jp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openxmlformats.org/officeDocument/2006/relationships/image" Target="../media/image6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5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874746" y="434188"/>
            <a:ext cx="6777805" cy="447568"/>
          </a:xfrm>
        </p:spPr>
        <p:txBody>
          <a:bodyPr>
            <a:noAutofit/>
          </a:bodyPr>
          <a:lstStyle/>
          <a:p>
            <a:r>
              <a:rPr lang="sv-SE" sz="3600" dirty="0">
                <a:solidFill>
                  <a:srgbClr val="00B050"/>
                </a:solidFill>
              </a:rPr>
              <a:t>Gemensamma Månadsdanser i Skaraborg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1"/>
          </p:nvPr>
        </p:nvSpPr>
        <p:spPr>
          <a:xfrm>
            <a:off x="794847" y="1079860"/>
            <a:ext cx="4510986" cy="3063809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sv-SE" sz="2000" dirty="0"/>
              <a:t> </a:t>
            </a:r>
            <a:r>
              <a:rPr lang="sv-SE" sz="2000" dirty="0" err="1"/>
              <a:t>Kl</a:t>
            </a:r>
            <a:r>
              <a:rPr lang="sv-SE" sz="2000" dirty="0"/>
              <a:t> 15.00 – 19.00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sz="2000" dirty="0"/>
              <a:t> Inträde 100 kr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sz="2000" dirty="0"/>
              <a:t> Medtag kaffekorg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sz="2000" dirty="0"/>
              <a:t> En söndag i slutet av varje månad</a:t>
            </a:r>
            <a:endParaRPr lang="sv-SE" sz="2000" b="1" i="1" dirty="0"/>
          </a:p>
          <a:p>
            <a:r>
              <a:rPr lang="sv-SE" sz="2000" dirty="0"/>
              <a:t>Kul dans för alla! </a:t>
            </a:r>
            <a:br>
              <a:rPr lang="sv-SE" sz="2000" dirty="0"/>
            </a:br>
            <a:r>
              <a:rPr lang="sv-SE" sz="2000" dirty="0" err="1"/>
              <a:t>Nivåanpassas</a:t>
            </a:r>
            <a:r>
              <a:rPr lang="sv-SE" sz="2000" dirty="0"/>
              <a:t> efter deltagarnas kunskaper (golvets nivå B-A1 eller M-A2). 	</a:t>
            </a:r>
            <a:endParaRPr lang="sv-SE" sz="2000" b="1" dirty="0">
              <a:solidFill>
                <a:srgbClr val="CC0000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18717377"/>
              </p:ext>
            </p:extLst>
          </p:nvPr>
        </p:nvGraphicFramePr>
        <p:xfrm>
          <a:off x="5451207" y="948058"/>
          <a:ext cx="6468041" cy="387813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72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8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6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7813">
                <a:tc>
                  <a:txBody>
                    <a:bodyPr/>
                    <a:lstStyle/>
                    <a:p>
                      <a:r>
                        <a:rPr lang="sv-SE" dirty="0"/>
                        <a:t>När</a:t>
                      </a:r>
                    </a:p>
                  </a:txBody>
                  <a:tcPr marL="104666" marR="104666">
                    <a:gradFill>
                      <a:gsLst>
                        <a:gs pos="0">
                          <a:srgbClr val="92D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Vem ansvarar</a:t>
                      </a:r>
                    </a:p>
                  </a:txBody>
                  <a:tcPr marL="104666" marR="104666">
                    <a:gradFill>
                      <a:gsLst>
                        <a:gs pos="0">
                          <a:srgbClr val="92D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Caller</a:t>
                      </a:r>
                      <a:r>
                        <a:rPr lang="sv-SE" dirty="0"/>
                        <a:t> och plats</a:t>
                      </a:r>
                    </a:p>
                  </a:txBody>
                  <a:tcPr marL="104666" marR="104666">
                    <a:gradFill>
                      <a:gsLst>
                        <a:gs pos="0">
                          <a:srgbClr val="92D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textruta 14"/>
          <p:cNvSpPr txBox="1"/>
          <p:nvPr/>
        </p:nvSpPr>
        <p:spPr>
          <a:xfrm>
            <a:off x="9048169" y="5392173"/>
            <a:ext cx="1741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I samarbete med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B3B2611-974B-40F7-9B4B-B9C8C613B6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4497186"/>
              </p:ext>
            </p:extLst>
          </p:nvPr>
        </p:nvGraphicFramePr>
        <p:xfrm>
          <a:off x="940221" y="4035456"/>
          <a:ext cx="3596215" cy="12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textruta 16">
            <a:extLst>
              <a:ext uri="{FF2B5EF4-FFF2-40B4-BE49-F238E27FC236}">
                <a16:creationId xmlns:a16="http://schemas.microsoft.com/office/drawing/2014/main" id="{B97648E8-78CC-4304-986E-3DF320EC5212}"/>
              </a:ext>
            </a:extLst>
          </p:cNvPr>
          <p:cNvSpPr txBox="1"/>
          <p:nvPr/>
        </p:nvSpPr>
        <p:spPr>
          <a:xfrm>
            <a:off x="8185212" y="434188"/>
            <a:ext cx="2401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/>
              <a:t>med inslag av workshop</a:t>
            </a:r>
            <a:endParaRPr lang="sv-SE" dirty="0"/>
          </a:p>
        </p:txBody>
      </p:sp>
      <p:pic>
        <p:nvPicPr>
          <p:cNvPr id="18" name="Bildobjekt 7" descr="Logga SSD.png">
            <a:extLst>
              <a:ext uri="{FF2B5EF4-FFF2-40B4-BE49-F238E27FC236}">
                <a16:creationId xmlns:a16="http://schemas.microsoft.com/office/drawing/2014/main" id="{AD1FCA27-511B-4F50-9ECF-58ECD42A061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07095" y="5296996"/>
            <a:ext cx="939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Bildobjekt 6" descr="TSD logo.jpg">
            <a:extLst>
              <a:ext uri="{FF2B5EF4-FFF2-40B4-BE49-F238E27FC236}">
                <a16:creationId xmlns:a16="http://schemas.microsoft.com/office/drawing/2014/main" id="{7E877660-F59A-401D-A58A-525D9ACC965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0442" y="5368185"/>
            <a:ext cx="107473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Bildobjekt 19">
            <a:extLst>
              <a:ext uri="{FF2B5EF4-FFF2-40B4-BE49-F238E27FC236}">
                <a16:creationId xmlns:a16="http://schemas.microsoft.com/office/drawing/2014/main" id="{47E175D5-C6D0-47E8-A8EF-5D0CA061D90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10676" y="5351078"/>
            <a:ext cx="1483777" cy="1001667"/>
          </a:xfrm>
          <a:prstGeom prst="rect">
            <a:avLst/>
          </a:prstGeom>
        </p:spPr>
      </p:pic>
      <p:pic>
        <p:nvPicPr>
          <p:cNvPr id="21" name="Picture 2">
            <a:extLst>
              <a:ext uri="{FF2B5EF4-FFF2-40B4-BE49-F238E27FC236}">
                <a16:creationId xmlns:a16="http://schemas.microsoft.com/office/drawing/2014/main" id="{D7FE11CC-DC4F-4BDE-8054-1ED3C167FC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99458" y="5301347"/>
            <a:ext cx="1223962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Bildobjekt 22">
            <a:extLst>
              <a:ext uri="{FF2B5EF4-FFF2-40B4-BE49-F238E27FC236}">
                <a16:creationId xmlns:a16="http://schemas.microsoft.com/office/drawing/2014/main" id="{B5A461B4-C877-4B1F-BDC1-11B5C7A2643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549317" y="1039386"/>
            <a:ext cx="1428661" cy="1229892"/>
          </a:xfrm>
          <a:prstGeom prst="rect">
            <a:avLst/>
          </a:prstGeom>
        </p:spPr>
      </p:pic>
      <p:pic>
        <p:nvPicPr>
          <p:cNvPr id="24" name="Bildobjekt 23">
            <a:extLst>
              <a:ext uri="{FF2B5EF4-FFF2-40B4-BE49-F238E27FC236}">
                <a16:creationId xmlns:a16="http://schemas.microsoft.com/office/drawing/2014/main" id="{07FD468D-39AC-4B4B-A53C-C1DCDFF217B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720614" y="5805291"/>
            <a:ext cx="1483887" cy="547454"/>
          </a:xfrm>
          <a:prstGeom prst="rect">
            <a:avLst/>
          </a:prstGeom>
        </p:spPr>
      </p:pic>
      <p:pic>
        <p:nvPicPr>
          <p:cNvPr id="25" name="Bildobjekt 24">
            <a:extLst>
              <a:ext uri="{FF2B5EF4-FFF2-40B4-BE49-F238E27FC236}">
                <a16:creationId xmlns:a16="http://schemas.microsoft.com/office/drawing/2014/main" id="{24CB40F0-C7C6-4062-AF3E-2C10C170B94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56202" y="5645879"/>
            <a:ext cx="866277" cy="866277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777A1F71-97D1-1C63-BE1E-D90DF2E0B013}"/>
              </a:ext>
            </a:extLst>
          </p:cNvPr>
          <p:cNvSpPr txBox="1"/>
          <p:nvPr/>
        </p:nvSpPr>
        <p:spPr>
          <a:xfrm>
            <a:off x="6960093" y="5392173"/>
            <a:ext cx="138491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Uppdatering sker löpande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56D2D622-FC68-8763-0355-698D872E32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300276"/>
              </p:ext>
            </p:extLst>
          </p:nvPr>
        </p:nvGraphicFramePr>
        <p:xfrm>
          <a:off x="5451207" y="1379657"/>
          <a:ext cx="6450602" cy="271469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55103">
                  <a:extLst>
                    <a:ext uri="{9D8B030D-6E8A-4147-A177-3AD203B41FA5}">
                      <a16:colId xmlns:a16="http://schemas.microsoft.com/office/drawing/2014/main" val="3850966012"/>
                    </a:ext>
                  </a:extLst>
                </a:gridCol>
                <a:gridCol w="2258882">
                  <a:extLst>
                    <a:ext uri="{9D8B030D-6E8A-4147-A177-3AD203B41FA5}">
                      <a16:colId xmlns:a16="http://schemas.microsoft.com/office/drawing/2014/main" val="360648668"/>
                    </a:ext>
                  </a:extLst>
                </a:gridCol>
                <a:gridCol w="3136617">
                  <a:extLst>
                    <a:ext uri="{9D8B030D-6E8A-4147-A177-3AD203B41FA5}">
                      <a16:colId xmlns:a16="http://schemas.microsoft.com/office/drawing/2014/main" val="2681733472"/>
                    </a:ext>
                  </a:extLst>
                </a:gridCol>
              </a:tblGrid>
              <a:tr h="678673">
                <a:tc>
                  <a:txBody>
                    <a:bodyPr/>
                    <a:lstStyle/>
                    <a:p>
                      <a:r>
                        <a:rPr lang="sv-SE" b="0" dirty="0"/>
                        <a:t>24 </a:t>
                      </a:r>
                      <a:r>
                        <a:rPr lang="sv-SE" b="0" dirty="0" err="1"/>
                        <a:t>sept</a:t>
                      </a:r>
                      <a:endParaRPr lang="sv-SE" b="0" dirty="0"/>
                    </a:p>
                    <a:p>
                      <a:r>
                        <a:rPr lang="sv-SE" b="0" dirty="0"/>
                        <a:t>2023</a:t>
                      </a:r>
                    </a:p>
                  </a:txBody>
                  <a:tcPr marL="104666" marR="104666">
                    <a:gradFill>
                      <a:gsLst>
                        <a:gs pos="0">
                          <a:srgbClr val="92D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0" kern="1200" dirty="0"/>
                        <a:t>Läckö SD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kern="1200" dirty="0">
                          <a:effectLst/>
                        </a:rPr>
                        <a:t>58°19'29.9"N 13°6'17.1"E </a:t>
                      </a:r>
                      <a:endParaRPr lang="sv-SE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4666" marR="104666">
                    <a:gradFill>
                      <a:gsLst>
                        <a:gs pos="0">
                          <a:srgbClr val="92D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Jens </a:t>
                      </a:r>
                      <a:r>
                        <a:rPr lang="sv-SE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Götharson</a:t>
                      </a:r>
                      <a:endParaRPr lang="sv-SE" sz="1800" b="0" kern="1200" dirty="0"/>
                    </a:p>
                    <a:p>
                      <a:r>
                        <a:rPr lang="sv-SE" sz="1800" b="0" kern="1200" dirty="0"/>
                        <a:t>Jungs bygdegård</a:t>
                      </a:r>
                      <a:endParaRPr lang="sv-SE" sz="1400" b="0" dirty="0"/>
                    </a:p>
                  </a:txBody>
                  <a:tcPr marL="104666" marR="104666">
                    <a:gradFill>
                      <a:gsLst>
                        <a:gs pos="0">
                          <a:srgbClr val="92D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03601807"/>
                  </a:ext>
                </a:extLst>
              </a:tr>
              <a:tr h="678673"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effectLst/>
                        </a:rPr>
                        <a:t>29 okt 2023</a:t>
                      </a:r>
                      <a:endParaRPr lang="sv-SE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4666" marR="104666">
                    <a:gradFill>
                      <a:gsLst>
                        <a:gs pos="0">
                          <a:srgbClr val="92D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kern="1200" dirty="0"/>
                        <a:t>Skövde SD</a:t>
                      </a:r>
                    </a:p>
                    <a:p>
                      <a:r>
                        <a:rPr lang="sv-SE" sz="1200" kern="1200" dirty="0">
                          <a:effectLst/>
                        </a:rPr>
                        <a:t>58.54380, 14.00084</a:t>
                      </a:r>
                      <a:endParaRPr lang="sv-SE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4666" marR="104666">
                    <a:gradFill>
                      <a:gsLst>
                        <a:gs pos="0">
                          <a:srgbClr val="92D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b="1" kern="1200" dirty="0"/>
                        <a:t>Martin Jansson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/>
                        <a:t>Skövde, Horns bygdegård</a:t>
                      </a:r>
                      <a:endParaRPr lang="sv-S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4666" marR="104666">
                    <a:gradFill>
                      <a:gsLst>
                        <a:gs pos="0">
                          <a:srgbClr val="92D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03833826"/>
                  </a:ext>
                </a:extLst>
              </a:tr>
              <a:tr h="678673">
                <a:tc>
                  <a:txBody>
                    <a:bodyPr/>
                    <a:lstStyle/>
                    <a:p>
                      <a:r>
                        <a:rPr lang="sv-SE" dirty="0"/>
                        <a:t>9 dec 2023</a:t>
                      </a:r>
                    </a:p>
                  </a:txBody>
                  <a:tcPr marL="104666" marR="104666">
                    <a:gradFill>
                      <a:gsLst>
                        <a:gs pos="0">
                          <a:srgbClr val="92D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kern="1200" dirty="0"/>
                        <a:t>Läckö SD  </a:t>
                      </a:r>
                      <a:r>
                        <a:rPr lang="sv-SE" sz="1800" b="1" kern="1200" dirty="0"/>
                        <a:t>LÖRDAG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effectLst/>
                        </a:rPr>
                        <a:t>58°19'29.9"N 13°6'17.1"E </a:t>
                      </a:r>
                      <a:endParaRPr lang="sv-S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4666" marR="104666">
                    <a:gradFill>
                      <a:gsLst>
                        <a:gs pos="0">
                          <a:srgbClr val="92D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sv-SE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Julfest (separat flyer kommer)</a:t>
                      </a:r>
                      <a:endParaRPr lang="sv-SE" sz="1800" kern="1200" dirty="0"/>
                    </a:p>
                    <a:p>
                      <a:r>
                        <a:rPr lang="sv-SE" sz="1800" kern="1200" dirty="0"/>
                        <a:t>Jungs bygdegård</a:t>
                      </a:r>
                      <a:endParaRPr lang="sv-SE" sz="1400" dirty="0"/>
                    </a:p>
                  </a:txBody>
                  <a:tcPr marL="104666" marR="104666">
                    <a:gradFill>
                      <a:gsLst>
                        <a:gs pos="0">
                          <a:srgbClr val="92D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2239366"/>
                  </a:ext>
                </a:extLst>
              </a:tr>
              <a:tr h="678673">
                <a:tc>
                  <a:txBody>
                    <a:bodyPr/>
                    <a:lstStyle/>
                    <a:p>
                      <a:r>
                        <a:rPr lang="sv-SE" dirty="0"/>
                        <a:t>28 jan</a:t>
                      </a:r>
                    </a:p>
                    <a:p>
                      <a:r>
                        <a:rPr lang="sv-SE"/>
                        <a:t>2024</a:t>
                      </a:r>
                      <a:endParaRPr lang="sv-SE" dirty="0"/>
                    </a:p>
                  </a:txBody>
                  <a:tcPr marL="104666" marR="104666">
                    <a:gradFill>
                      <a:gsLst>
                        <a:gs pos="0">
                          <a:srgbClr val="92D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Norra </a:t>
                      </a:r>
                      <a:r>
                        <a:rPr lang="sv-SE" dirty="0" err="1"/>
                        <a:t>Wadsbo</a:t>
                      </a:r>
                      <a:r>
                        <a:rPr lang="sv-SE" dirty="0"/>
                        <a:t> SD</a:t>
                      </a:r>
                    </a:p>
                    <a:p>
                      <a:r>
                        <a:rPr lang="sv-SE" sz="1400" kern="1200" dirty="0">
                          <a:effectLst/>
                        </a:rPr>
                        <a:t>58°44'34.6"N 13°51'58.5"E </a:t>
                      </a:r>
                      <a:endParaRPr lang="sv-SE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4666" marR="104666">
                    <a:gradFill>
                      <a:gsLst>
                        <a:gs pos="0">
                          <a:srgbClr val="92D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  <a:p>
                      <a:r>
                        <a:rPr lang="sv-SE" dirty="0"/>
                        <a:t>Mariestad,</a:t>
                      </a:r>
                      <a:r>
                        <a:rPr lang="sv-SE" baseline="0" dirty="0"/>
                        <a:t> </a:t>
                      </a:r>
                      <a:r>
                        <a:rPr lang="sv-SE" baseline="0" dirty="0" err="1"/>
                        <a:t>Snapen</a:t>
                      </a:r>
                      <a:endParaRPr lang="sv-SE" dirty="0"/>
                    </a:p>
                  </a:txBody>
                  <a:tcPr marL="104666" marR="104666">
                    <a:gradFill>
                      <a:gsLst>
                        <a:gs pos="0">
                          <a:srgbClr val="92D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91834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66773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Grå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852</TotalTime>
  <Words>134</Words>
  <Application>Microsoft Office PowerPoint</Application>
  <PresentationFormat>Bredbild</PresentationFormat>
  <Paragraphs>36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Courier New</vt:lpstr>
      <vt:lpstr>Tw Cen MT</vt:lpstr>
      <vt:lpstr>Tw Cen MT Condensed</vt:lpstr>
      <vt:lpstr>Wingdings 3</vt:lpstr>
      <vt:lpstr>Integral</vt:lpstr>
      <vt:lpstr>Gemensamma Månadsdanser i Skaraborg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Gemensamma klubbdanser i Skaraborg</dc:title>
  <dc:creator>Ulla Thrysin</dc:creator>
  <cp:lastModifiedBy>Ulla Thrysin</cp:lastModifiedBy>
  <cp:revision>142</cp:revision>
  <cp:lastPrinted>2018-01-16T22:17:00Z</cp:lastPrinted>
  <dcterms:created xsi:type="dcterms:W3CDTF">2014-04-29T20:31:28Z</dcterms:created>
  <dcterms:modified xsi:type="dcterms:W3CDTF">2023-05-21T17:51:57Z</dcterms:modified>
</cp:coreProperties>
</file>